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1"/>
    <p:sldMasterId id="2147483722" r:id="rId2"/>
    <p:sldMasterId id="2147483769" r:id="rId3"/>
  </p:sldMasterIdLst>
  <p:notesMasterIdLst>
    <p:notesMasterId r:id="rId21"/>
  </p:notesMasterIdLst>
  <p:handoutMasterIdLst>
    <p:handoutMasterId r:id="rId22"/>
  </p:handoutMasterIdLst>
  <p:sldIdLst>
    <p:sldId id="1143" r:id="rId4"/>
    <p:sldId id="1145" r:id="rId5"/>
    <p:sldId id="1159" r:id="rId6"/>
    <p:sldId id="1160" r:id="rId7"/>
    <p:sldId id="1164" r:id="rId8"/>
    <p:sldId id="1163" r:id="rId9"/>
    <p:sldId id="1165" r:id="rId10"/>
    <p:sldId id="1170" r:id="rId11"/>
    <p:sldId id="1171" r:id="rId12"/>
    <p:sldId id="1172" r:id="rId13"/>
    <p:sldId id="1169" r:id="rId14"/>
    <p:sldId id="1162" r:id="rId15"/>
    <p:sldId id="1166" r:id="rId16"/>
    <p:sldId id="1149" r:id="rId17"/>
    <p:sldId id="1161" r:id="rId18"/>
    <p:sldId id="1074" r:id="rId19"/>
    <p:sldId id="1173" r:id="rId20"/>
  </p:sldIdLst>
  <p:sldSz cx="12192000" cy="6858000"/>
  <p:notesSz cx="6807200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93E1"/>
    <a:srgbClr val="D9F7F9"/>
    <a:srgbClr val="FFFFFF"/>
    <a:srgbClr val="407AE1"/>
    <a:srgbClr val="485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 autoAdjust="0"/>
    <p:restoredTop sz="78189" autoAdjust="0"/>
  </p:normalViewPr>
  <p:slideViewPr>
    <p:cSldViewPr>
      <p:cViewPr>
        <p:scale>
          <a:sx n="90" d="100"/>
          <a:sy n="90" d="100"/>
        </p:scale>
        <p:origin x="-328" y="-120"/>
      </p:cViewPr>
      <p:guideLst>
        <p:guide orient="horz" pos="2160"/>
        <p:guide pos="3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4" cy="384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t" anchorCtr="0" compatLnSpc="1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t" anchorCtr="0" compatLnSpc="1"/>
          <a:lstStyle>
            <a:lvl1pPr algn="r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E157C53-8BE3-490D-9197-F2BB78DE53C6}" type="datetimeFigureOut">
              <a:rPr lang="zh-TW" altLang="en-US"/>
              <a:pPr>
                <a:defRPr/>
              </a:pPr>
              <a:t>2022/11/11</a:t>
            </a:fld>
            <a:endParaRPr lang="zh-TW" alt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b" anchorCtr="0" compatLnSpc="1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>
                <a:ea typeface="PMingLiU" pitchFamily="18" charset="-12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80" tIns="45740" rIns="91480" bIns="4574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100" smtClean="0">
                <a:ea typeface="PMingLiU" pitchFamily="18" charset="-120"/>
              </a:defRPr>
            </a:lvl1pPr>
          </a:lstStyle>
          <a:p>
            <a:pPr>
              <a:defRPr/>
            </a:pPr>
            <a:fld id="{588721FA-1B23-4326-83BD-1DDF498AEDC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>
            <a:lvl1pPr algn="r"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2075" y="747713"/>
            <a:ext cx="662781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6712" cy="4471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b" anchorCtr="0" compatLnSpc="1"/>
          <a:lstStyle>
            <a:lvl1pPr eaLnBrk="0" hangingPunct="0">
              <a:defRPr sz="11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80" tIns="45740" rIns="91480" bIns="45740" numCol="1" anchor="b" anchorCtr="0" compatLnSpc="1">
            <a:prstTxWarp prst="textNoShape">
              <a:avLst/>
            </a:prstTxWarp>
          </a:bodyPr>
          <a:lstStyle>
            <a:lvl1pPr algn="r">
              <a:defRPr sz="1100" smtClean="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877F9D41-AB76-4FC1-AC78-D1027071F5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90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37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52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0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70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7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47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git reset --hard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r>
              <a:rPr lang="en-GB" b="1" dirty="0">
                <a:effectLst/>
                <a:latin typeface="Helvetica Neue" panose="02000503000000020004" pitchFamily="2" charset="0"/>
              </a:rPr>
              <a:t>git push -f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2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7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23723DB-8FE0-4989-9CD5-833930A43940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3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3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4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5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5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6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19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7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1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8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9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BA315D5C-ABA6-44F3-8095-4FFE028FF8CB}" type="slidenum">
              <a:rPr lang="zh-CN" altLang="en-US" sz="1100">
                <a:solidFill>
                  <a:schemeClr val="tx1"/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1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6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D1DAD-A0E9-4C5F-8F6E-61BC764B0ED9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25BF5-4D54-43E4-B1B6-DB31407333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6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7EAD6-B96F-4966-A5C8-C37EF81AF40D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F038E-2381-41E4-A79F-F66DE7FA30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9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E387C-557E-442E-A1E1-6C8B4D780C5E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D9A1E-2705-4634-B20E-508F7E0691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37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70D59-28BF-41F5-A8B5-30AB0CF815EC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0F285F-FE64-403C-A155-26CAC3448D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9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DBC58-410A-48C4-8D9E-2D68C9047213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12A9F-427E-4BAC-8875-E7A275388E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79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0EE63-CD96-49D7-A9E6-8394D58CC91D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22FEF-3B5E-48C9-A94F-E057CFD708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95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7FEED-9FF9-4709-AF20-81795F75748A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B4079-990D-4D73-BB41-CF850A498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4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B2DCB-DCF1-4117-AE26-D92577567A8C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DB658-1FBF-4C00-9779-BD43A3363A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83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8D20C-293C-4114-9621-FCFD24A0F017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904B1-F42E-486B-888B-5552299BD5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626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9E86A-0408-489B-8FC7-989FD26AF84B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3881A-7C99-4365-8505-E5017433FF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64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5621-ED69-4ADF-B1CC-2C3EFC464E57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2F8C9-C857-4658-85F2-B35B2C1640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63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31E75-4317-49DC-AAB7-268BF82B33B6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B52A6-7F4E-4658-AAAB-ACBE9E4EA5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05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441D9-38FF-4B3B-B38F-8110AE35002C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07073-F724-4E2D-B175-3885A1E069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89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D23BE-C5B6-4C5A-BDC1-E5DE2B6FA115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E2D39-6882-43EE-8BE0-721CC90299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828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883AC-2313-43D6-BFC6-DA90DC9301B8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F6A9-5F75-4556-B4EF-7C886F76E5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275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7772-9F12-485B-8526-D6D818EDA7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022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890587"/>
          </a:xfrm>
        </p:spPr>
        <p:txBody>
          <a:bodyPr/>
          <a:lstStyle>
            <a:lvl1pPr>
              <a:defRPr>
                <a:solidFill>
                  <a:srgbClr val="002060"/>
                </a:solidFill>
                <a:effectLst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23966"/>
            <a:ext cx="10464800" cy="4443460"/>
          </a:xfrm>
        </p:spPr>
        <p:txBody>
          <a:bodyPr/>
          <a:lstStyle>
            <a:lvl1pPr>
              <a:buFont typeface="Wingdings" panose="05000000000000000000" pitchFamily="2" charset="2"/>
              <a:buChar char="u"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Font typeface="Wingdings" panose="05000000000000000000" pitchFamily="2" charset="2"/>
              <a:buChar char="Ø"/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99CF3-377E-4B1F-AF90-0F2D184FA8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300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CB933-C3C8-4049-B804-2789A2FC83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971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DE965-A32F-4B25-961F-998B3E47C7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957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CAF6C-C47B-4E44-AB6B-06FD2CD449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4786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C38BD-5D93-41D3-BF7A-DBE6290A26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884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D14D5-3A06-429E-BE0D-4B50B5AA9B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670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94E8D-64CC-4AFF-B65B-19E560C67554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369A6-BF8C-4261-ADAD-33B239881C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71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1B270-6B04-42CC-9629-A90C315C12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3800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D0C64-8A25-4711-ADF0-77123997C2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429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DEFB9-309C-4084-860A-D3AFD27D67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894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61400" y="609601"/>
            <a:ext cx="2616200" cy="55213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609601"/>
            <a:ext cx="7645400" cy="55213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93D97-E924-42C0-BA6A-ED21469E34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144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1"/>
            <a:ext cx="10464800" cy="11398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1DCDF-459A-4B2B-9FD9-F5A0A3A570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78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"/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21600"/>
              <a:gd name="T1" fmla="*/ 2147483646 h 21600"/>
              <a:gd name="T2" fmla="*/ 0 w 21600"/>
              <a:gd name="T3" fmla="*/ 0 h 21600"/>
              <a:gd name="T4" fmla="*/ 2147483646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Shape 30"/>
          <p:cNvSpPr>
            <a:spLocks noChangeShapeType="1"/>
          </p:cNvSpPr>
          <p:nvPr/>
        </p:nvSpPr>
        <p:spPr bwMode="auto">
          <a:xfrm>
            <a:off x="711200" y="6172200"/>
            <a:ext cx="10668000" cy="0"/>
          </a:xfrm>
          <a:prstGeom prst="line">
            <a:avLst/>
          </a:prstGeom>
          <a:noFill/>
          <a:ln w="19050">
            <a:solidFill>
              <a:srgbClr val="00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emblem.jpeg" descr="O:\CUHK(SZ)\Website\en\images\embl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232525"/>
            <a:ext cx="47831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hape 32"/>
          <p:cNvSpPr>
            <a:spLocks noGrp="1"/>
          </p:cNvSpPr>
          <p:nvPr>
            <p:ph type="sldNum" sz="quarter" idx="10"/>
          </p:nvPr>
        </p:nvSpPr>
        <p:spPr>
          <a:xfrm>
            <a:off x="11131550" y="6443663"/>
            <a:ext cx="247650" cy="257175"/>
          </a:xfrm>
        </p:spPr>
        <p:txBody>
          <a:bodyPr/>
          <a:lstStyle>
            <a:lvl1pPr>
              <a:defRPr smtClean="0">
                <a:sym typeface="Garamond" panose="02020404030301010803" pitchFamily="18" charset="0"/>
              </a:defRPr>
            </a:lvl1pPr>
          </a:lstStyle>
          <a:p>
            <a:pPr>
              <a:defRPr/>
            </a:pPr>
            <a:fld id="{5750AE95-3DF4-4642-950E-451562A84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6002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DD7D6-4BFE-4262-8CF4-9E55394E319E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1D3A2-6EC7-4199-93DB-C40BBC6AD3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3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E9FB5-9CC9-42A3-BD62-909E73869108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CF209-EB54-4544-96A5-AEEF3CCCDF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5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313D-A7FE-4A6F-A3B6-9BB7EFAD89A1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F68FE-BFF0-48AD-997A-C36DEADAB0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1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88F68-30B2-40DD-8304-24A09466FFC5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046C7A-DCBA-45EA-ABB9-3918D8B8C3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1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D0CD7-B38A-4FC8-90E7-B0D268C4804D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72B11-098A-40CE-9440-DEE77A110B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41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CF88F-7D15-4EE1-81E0-A0553CC784FD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1097A-CDA8-448B-A5C2-586B9BE3B6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63FF2B1-F952-4531-8046-074A5607F0AD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4E6D1AC-8831-4577-B097-4AFC4859D8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1" r:id="rId1"/>
    <p:sldLayoutId id="2147484892" r:id="rId2"/>
    <p:sldLayoutId id="2147484893" r:id="rId3"/>
    <p:sldLayoutId id="2147484894" r:id="rId4"/>
    <p:sldLayoutId id="2147484895" r:id="rId5"/>
    <p:sldLayoutId id="2147484896" r:id="rId6"/>
    <p:sldLayoutId id="2147484897" r:id="rId7"/>
    <p:sldLayoutId id="2147484898" r:id="rId8"/>
    <p:sldLayoutId id="2147484899" r:id="rId9"/>
    <p:sldLayoutId id="2147484900" r:id="rId10"/>
    <p:sldLayoutId id="21474849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885FBE5-6086-42C9-A491-8A61DDA196BC}" type="datetime1">
              <a:rPr lang="en-US" altLang="zh-CN"/>
              <a:pPr>
                <a:defRPr/>
              </a:pPr>
              <a:t>11/11/22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BDB2E-B919-4A7F-BA6C-95B0974E5A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  <p:sldLayoutId id="2147484905" r:id="rId4"/>
    <p:sldLayoutId id="2147484906" r:id="rId5"/>
    <p:sldLayoutId id="2147484907" r:id="rId6"/>
    <p:sldLayoutId id="2147484908" r:id="rId7"/>
    <p:sldLayoutId id="2147484909" r:id="rId8"/>
    <p:sldLayoutId id="2147484910" r:id="rId9"/>
    <p:sldLayoutId id="2147484911" r:id="rId10"/>
    <p:sldLayoutId id="21474849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12800" y="609600"/>
            <a:ext cx="10464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12800" y="1676400"/>
            <a:ext cx="104648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0F56617-4963-4337-9FFE-A92CC906CF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77" name="Freeform 7"/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Line 8"/>
          <p:cNvSpPr>
            <a:spLocks noChangeShapeType="1"/>
          </p:cNvSpPr>
          <p:nvPr/>
        </p:nvSpPr>
        <p:spPr bwMode="auto">
          <a:xfrm>
            <a:off x="711200" y="6194425"/>
            <a:ext cx="10668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9" name="Picture 1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6065838"/>
            <a:ext cx="399415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  <p:sldLayoutId id="2147484924" r:id="rId12"/>
    <p:sldLayoutId id="214748492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1386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6pPr>
      <a:lvl7pPr marL="25958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7pPr>
      <a:lvl8pPr marL="30530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8pPr>
      <a:lvl9pPr marL="35102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FE357-C522-DA44-87AB-B77188C6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5"/>
          <a:stretch/>
        </p:blipFill>
        <p:spPr>
          <a:xfrm>
            <a:off x="1167622" y="855863"/>
            <a:ext cx="9713376" cy="4654423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91535A6F-9413-884A-8296-6425B31AC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304" y="2721409"/>
            <a:ext cx="898201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8000">
                <a:srgbClr val="D9F7F9"/>
              </a:gs>
              <a:gs pos="84000">
                <a:srgbClr val="FFFFFF"/>
              </a:gs>
              <a:gs pos="100000">
                <a:srgbClr val="3B93E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en-US" altLang="zh-CN" sz="5400" b="1" dirty="0">
                <a:solidFill>
                  <a:srgbClr val="002673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GitHub tutorial for beginners 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2B9752F-71DA-8746-AD26-96BFA4808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51" y="5147511"/>
            <a:ext cx="69511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ts val="1200"/>
              </a:spcBef>
            </a:pPr>
            <a:r>
              <a:rPr lang="zh-CN" altLang="en-US" sz="2200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Zheng Liu</a:t>
            </a:r>
          </a:p>
          <a:p>
            <a:pPr algn="r">
              <a:spcBef>
                <a:spcPts val="1200"/>
              </a:spcBef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School of Humanities and Social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2B380-FB83-9448-8BC2-16C63A984733}"/>
              </a:ext>
            </a:extLst>
          </p:cNvPr>
          <p:cNvSpPr txBox="1"/>
          <p:nvPr/>
        </p:nvSpPr>
        <p:spPr>
          <a:xfrm>
            <a:off x="1326577" y="10479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Oct. 2022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2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Gitignore operation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16D16-F33A-634A-8640-8E9DFBA1B403}"/>
              </a:ext>
            </a:extLst>
          </p:cNvPr>
          <p:cNvSpPr txBox="1"/>
          <p:nvPr/>
        </p:nvSpPr>
        <p:spPr>
          <a:xfrm>
            <a:off x="812800" y="1316780"/>
            <a:ext cx="10314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/>
              <a:t>Why </a:t>
            </a:r>
            <a:r>
              <a:rPr lang="en-US" dirty="0" err="1"/>
              <a:t>gitignore</a:t>
            </a:r>
            <a:r>
              <a:rPr lang="en-US" dirty="0"/>
              <a:t>?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B5CF9-DA27-C743-AB23-FE634DB2B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" r="1829" b="1"/>
          <a:stretch/>
        </p:blipFill>
        <p:spPr>
          <a:xfrm>
            <a:off x="911460" y="1925142"/>
            <a:ext cx="3900656" cy="380199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4EF956-7A21-7246-B4C9-9F795A7ED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28" r="32541" b="50000"/>
          <a:stretch/>
        </p:blipFill>
        <p:spPr>
          <a:xfrm>
            <a:off x="988268" y="2274970"/>
            <a:ext cx="3573836" cy="591968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E7CFC0-7206-F147-9576-8AAE17777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142" y="1053844"/>
            <a:ext cx="5869788" cy="362618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2CEE9-DED0-9E46-A1D2-A31B5ECF2BF8}"/>
              </a:ext>
            </a:extLst>
          </p:cNvPr>
          <p:cNvCxnSpPr>
            <a:cxnSpLocks/>
          </p:cNvCxnSpPr>
          <p:nvPr/>
        </p:nvCxnSpPr>
        <p:spPr bwMode="auto">
          <a:xfrm flipV="1">
            <a:off x="5827172" y="2929748"/>
            <a:ext cx="729676" cy="56206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FB6A95-D708-0945-B62E-844E774652CC}"/>
              </a:ext>
            </a:extLst>
          </p:cNvPr>
          <p:cNvSpPr txBox="1"/>
          <p:nvPr/>
        </p:nvSpPr>
        <p:spPr>
          <a:xfrm>
            <a:off x="642632" y="212401"/>
            <a:ext cx="113777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For more information: </a:t>
            </a:r>
            <a:r>
              <a:rPr lang="en-CN" sz="1500" u="sng" dirty="0"/>
              <a:t>https://git-scm.com/book/en/v2/Git-Basics-Recording-Changes-to-the-Repository#_ignoring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EFDCBE-F7FE-F540-8C21-7F5417A29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55" y="3673910"/>
            <a:ext cx="4374685" cy="22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Pull the latest changes from upstream into your local repository</a:t>
            </a:r>
            <a:br>
              <a:rPr lang="en-GB" sz="3200" dirty="0">
                <a:solidFill>
                  <a:srgbClr val="FF0000"/>
                </a:solidFill>
              </a:rPr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D0023-BC59-E840-8972-C9FC9C4FF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1812438"/>
            <a:ext cx="8440235" cy="31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Fork a project repository</a:t>
            </a: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Find the project's repository on GitHub, and then "fork" it by clicking the Fork button in the upper right corner:</a:t>
            </a:r>
          </a:p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A8D295-D891-5C4F-AE8A-ADE51F74C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820" r="2692" b="-1"/>
          <a:stretch/>
        </p:blipFill>
        <p:spPr>
          <a:xfrm>
            <a:off x="949864" y="2197494"/>
            <a:ext cx="5750150" cy="2537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3930FE-38DD-9C49-A4F4-FBE78C2CB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742" r="31500" b="1742"/>
          <a:stretch/>
        </p:blipFill>
        <p:spPr>
          <a:xfrm>
            <a:off x="7308324" y="2099192"/>
            <a:ext cx="3933811" cy="278916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7EC9E942-F6C4-7748-877D-D48FCA864303}"/>
              </a:ext>
            </a:extLst>
          </p:cNvPr>
          <p:cNvSpPr/>
          <p:nvPr/>
        </p:nvSpPr>
        <p:spPr bwMode="auto">
          <a:xfrm rot="16200000">
            <a:off x="6658533" y="3217778"/>
            <a:ext cx="691272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6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your fork project to local path</a:t>
            </a:r>
            <a:br>
              <a:rPr lang="en-GB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2EA6A9-5BC3-2A45-BFC7-FBF1517F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64895"/>
            <a:ext cx="4409543" cy="2889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EE1CB-E5EE-864E-97DF-844365B92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568" y="1356278"/>
            <a:ext cx="4409543" cy="1477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3D2EB-86E5-0248-8BC3-9F4A6BA8AC9C}"/>
              </a:ext>
            </a:extLst>
          </p:cNvPr>
          <p:cNvSpPr/>
          <p:nvPr/>
        </p:nvSpPr>
        <p:spPr bwMode="auto">
          <a:xfrm>
            <a:off x="7062176" y="1962264"/>
            <a:ext cx="2387965" cy="5421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0049C1-E706-E04D-96F1-FE36712E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965" y="3511801"/>
            <a:ext cx="4291778" cy="26444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21EAD7-CAE2-A24E-81FF-C70489E534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714952" y="3429000"/>
            <a:ext cx="2309013" cy="140501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wn Arrow 4">
            <a:extLst>
              <a:ext uri="{FF2B5EF4-FFF2-40B4-BE49-F238E27FC236}">
                <a16:creationId xmlns:a16="http://schemas.microsoft.com/office/drawing/2014/main" id="{5C0A8B07-928B-E549-BBBA-E87092F4E5A5}"/>
              </a:ext>
            </a:extLst>
          </p:cNvPr>
          <p:cNvSpPr/>
          <p:nvPr/>
        </p:nvSpPr>
        <p:spPr bwMode="auto">
          <a:xfrm>
            <a:off x="7666849" y="2988696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E1045D-C8B8-9E4A-9DE5-39FD60A5EF50}"/>
              </a:ext>
            </a:extLst>
          </p:cNvPr>
          <p:cNvSpPr txBox="1"/>
          <p:nvPr/>
        </p:nvSpPr>
        <p:spPr>
          <a:xfrm>
            <a:off x="10144902" y="129584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C83E3-3455-894B-AC29-D14C39902282}"/>
              </a:ext>
            </a:extLst>
          </p:cNvPr>
          <p:cNvSpPr txBox="1"/>
          <p:nvPr/>
        </p:nvSpPr>
        <p:spPr>
          <a:xfrm>
            <a:off x="10381003" y="386008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9FFB38-FA03-4040-BA17-E950DC47612F}"/>
              </a:ext>
            </a:extLst>
          </p:cNvPr>
          <p:cNvSpPr/>
          <p:nvPr/>
        </p:nvSpPr>
        <p:spPr bwMode="auto">
          <a:xfrm>
            <a:off x="9038532" y="5537825"/>
            <a:ext cx="1277212" cy="6184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3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Collaboration 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26AA7-0CA7-644D-A6C6-82441704B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6" t="55385" r="36054" b="17448"/>
          <a:stretch/>
        </p:blipFill>
        <p:spPr>
          <a:xfrm>
            <a:off x="7934617" y="4053773"/>
            <a:ext cx="3444583" cy="2012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3BA1E-1D5E-F548-A59D-91532D4A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1" y="1174653"/>
            <a:ext cx="5470086" cy="1513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E0CF4-7570-274F-80FD-29B2DF3E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59" y="2779511"/>
            <a:ext cx="6468590" cy="1466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F36AD0-EC0C-4742-931D-C693FF59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65" y="4345823"/>
            <a:ext cx="4346102" cy="1699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177703-AD02-ED4C-83D7-96D7D96AD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260" y="1156505"/>
            <a:ext cx="3549885" cy="2733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D52215-FCC8-0945-A645-A3E01CEEBCF2}"/>
              </a:ext>
            </a:extLst>
          </p:cNvPr>
          <p:cNvSpPr/>
          <p:nvPr/>
        </p:nvSpPr>
        <p:spPr bwMode="auto">
          <a:xfrm>
            <a:off x="5903980" y="3610371"/>
            <a:ext cx="1536161" cy="635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21040-69FB-BD44-8CC5-A787F8015C57}"/>
              </a:ext>
            </a:extLst>
          </p:cNvPr>
          <p:cNvSpPr/>
          <p:nvPr/>
        </p:nvSpPr>
        <p:spPr bwMode="auto">
          <a:xfrm>
            <a:off x="853636" y="5415906"/>
            <a:ext cx="1536161" cy="635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92100D-9FF4-C846-95D6-B83F46202B50}"/>
              </a:ext>
            </a:extLst>
          </p:cNvPr>
          <p:cNvSpPr/>
          <p:nvPr/>
        </p:nvSpPr>
        <p:spPr bwMode="auto">
          <a:xfrm>
            <a:off x="9804344" y="1108852"/>
            <a:ext cx="1416105" cy="5919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4F1EF-9F6C-ED41-BFE9-5D24E071DA6A}"/>
              </a:ext>
            </a:extLst>
          </p:cNvPr>
          <p:cNvSpPr txBox="1"/>
          <p:nvPr/>
        </p:nvSpPr>
        <p:spPr>
          <a:xfrm>
            <a:off x="501800" y="2587371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09D80-97B1-874A-8028-CC6AE3908A50}"/>
              </a:ext>
            </a:extLst>
          </p:cNvPr>
          <p:cNvSpPr txBox="1"/>
          <p:nvPr/>
        </p:nvSpPr>
        <p:spPr>
          <a:xfrm>
            <a:off x="486498" y="499546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06CDA-0C6A-6446-A30A-166B968759A4}"/>
              </a:ext>
            </a:extLst>
          </p:cNvPr>
          <p:cNvSpPr txBox="1"/>
          <p:nvPr/>
        </p:nvSpPr>
        <p:spPr>
          <a:xfrm>
            <a:off x="7504050" y="84202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335523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89058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Portfolio showcasing</a:t>
            </a:r>
            <a:r>
              <a:rPr lang="en-US" sz="3200" dirty="0">
                <a:solidFill>
                  <a:srgbClr val="FF0000"/>
                </a:solidFill>
              </a:rPr>
              <a:t>: </a:t>
            </a:r>
            <a:r>
              <a:rPr lang="en-GB" sz="3200" dirty="0">
                <a:solidFill>
                  <a:srgbClr val="FF0000"/>
                </a:solidFill>
              </a:rPr>
              <a:t>A GitHub account is a résumé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F262D-A834-5344-9FCB-FC5C4F0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17" y="5149008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91627-1D87-BF49-BE89-EB49BD1B3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32407"/>
            <a:ext cx="7856267" cy="4477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131A40-CD55-4348-8624-9A5FFE998D72}"/>
              </a:ext>
            </a:extLst>
          </p:cNvPr>
          <p:cNvSpPr txBox="1"/>
          <p:nvPr/>
        </p:nvSpPr>
        <p:spPr>
          <a:xfrm>
            <a:off x="9180683" y="3722961"/>
            <a:ext cx="1808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dirty="0"/>
              <a:t>Show your commitments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AC44-C6E6-EE45-A3F9-3A4E2D7AA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028" y="4120272"/>
            <a:ext cx="5188685" cy="192202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B1F8FD-5BDE-AE45-982D-1760BC2FC2EB}"/>
              </a:ext>
            </a:extLst>
          </p:cNvPr>
          <p:cNvCxnSpPr/>
          <p:nvPr/>
        </p:nvCxnSpPr>
        <p:spPr bwMode="auto">
          <a:xfrm flipH="1">
            <a:off x="8552713" y="4430847"/>
            <a:ext cx="961243" cy="6366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2A63A3-37AA-514D-8F3C-5118A3BA717D}"/>
              </a:ext>
            </a:extLst>
          </p:cNvPr>
          <p:cNvSpPr txBox="1"/>
          <p:nvPr/>
        </p:nvSpPr>
        <p:spPr>
          <a:xfrm>
            <a:off x="9120013" y="1852732"/>
            <a:ext cx="180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Self intro</a:t>
            </a:r>
            <a:endParaRPr lang="en-GB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10381-4F00-B14D-8656-919851C092AA}"/>
              </a:ext>
            </a:extLst>
          </p:cNvPr>
          <p:cNvCxnSpPr>
            <a:cxnSpLocks/>
          </p:cNvCxnSpPr>
          <p:nvPr/>
        </p:nvCxnSpPr>
        <p:spPr bwMode="auto">
          <a:xfrm flipH="1">
            <a:off x="8285029" y="2208074"/>
            <a:ext cx="895654" cy="5680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内容占位符 2">
            <a:extLst>
              <a:ext uri="{FF2B5EF4-FFF2-40B4-BE49-F238E27FC236}">
                <a16:creationId xmlns:a16="http://schemas.microsoft.com/office/drawing/2014/main" id="{70C0B8DB-8607-47B7-BD69-6CCAD606A1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2232" y="2595529"/>
            <a:ext cx="10464800" cy="4597063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CN" sz="6000" b="1" dirty="0">
                <a:solidFill>
                  <a:srgbClr val="002673"/>
                </a:solidFill>
              </a:rPr>
              <a:t>Thank you for listening</a:t>
            </a:r>
            <a:endParaRPr lang="en-US" altLang="en-US" sz="6000" b="1" dirty="0">
              <a:solidFill>
                <a:srgbClr val="002673"/>
              </a:solidFill>
            </a:endParaRPr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69E740A2-7935-41CC-9B5F-A55D579A5B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</a:defRPr>
            </a:lvl9pPr>
          </a:lstStyle>
          <a:p>
            <a:fld id="{27DC0E74-0A0E-48C6-8B33-ADF7F0A2331E}" type="slidenum">
              <a:rPr lang="en-US" altLang="zh-CN" sz="12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zh-CN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2E468D-C562-0141-9041-01C7C5C9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" t="48568" r="65764" b="8672"/>
          <a:stretch/>
        </p:blipFill>
        <p:spPr>
          <a:xfrm>
            <a:off x="809704" y="3706479"/>
            <a:ext cx="2329187" cy="2329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1A8D1-6B46-074A-A07D-17A8D48A1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6" t="5201" r="66171" b="50000"/>
          <a:stretch/>
        </p:blipFill>
        <p:spPr>
          <a:xfrm>
            <a:off x="9593971" y="1033804"/>
            <a:ext cx="2095797" cy="23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0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890588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Reverting Repository to a Specific Commit</a:t>
            </a:r>
            <a:br>
              <a:rPr lang="en-GB" sz="1600" b="0" i="0" u="none" strike="noStrike" dirty="0">
                <a:solidFill>
                  <a:srgbClr val="681DA8"/>
                </a:solidFill>
                <a:effectLst/>
                <a:latin typeface="arial" panose="020B0604020202020204" pitchFamily="34" charset="0"/>
              </a:rPr>
            </a:br>
            <a:br>
              <a:rPr lang="en-GB" sz="1600" b="0" i="0" strike="noStrike" dirty="0">
                <a:solidFill>
                  <a:srgbClr val="681DA8"/>
                </a:solidFill>
                <a:effectLst/>
                <a:latin typeface="arial" panose="020B0604020202020204" pitchFamily="34" charset="0"/>
              </a:rPr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F262D-A834-5344-9FCB-FC5C4F0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17" y="5149008"/>
            <a:ext cx="1808240" cy="94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DC384-6434-A944-B306-4C20CEF7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936" y="623109"/>
            <a:ext cx="2035412" cy="756328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8EBE8C5-3A92-5847-B5C7-A3F7A3FD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40" y="1255121"/>
            <a:ext cx="11301198" cy="9449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Sometimes you may want to undo a whole commit with all changes. Instead of going through all the changes manually, you can simply tell git to revert a commit. </a:t>
            </a:r>
            <a:endParaRPr lang="en-GB" sz="2800" dirty="0"/>
          </a:p>
          <a:p>
            <a:pPr marL="0" indent="0">
              <a:buNone/>
              <a:defRPr/>
            </a:pPr>
            <a:r>
              <a:rPr lang="en-GB" sz="2800" dirty="0"/>
              <a:t> 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B1EC52-C3FB-5D48-98C9-B055741CB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85" y="2466419"/>
            <a:ext cx="6794188" cy="3625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281628-9D2D-AA44-9787-0A44A2C08ADB}"/>
              </a:ext>
            </a:extLst>
          </p:cNvPr>
          <p:cNvSpPr txBox="1"/>
          <p:nvPr/>
        </p:nvSpPr>
        <p:spPr>
          <a:xfrm>
            <a:off x="812800" y="2452286"/>
            <a:ext cx="3400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Step 1:Open folder</a:t>
            </a:r>
            <a:r>
              <a:rPr lang="zh-CN" altLang="en-US" dirty="0"/>
              <a:t> </a:t>
            </a:r>
            <a:r>
              <a:rPr lang="en-CN" dirty="0"/>
              <a:t>terminal </a:t>
            </a:r>
          </a:p>
          <a:p>
            <a:endParaRPr lang="en-CN" dirty="0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6E07D7-6FA5-5C4D-80EF-889199648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944" y="3787850"/>
            <a:ext cx="4814023" cy="2118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0AFD3-0F5B-3449-835E-B361FC45E7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411" r="6179"/>
          <a:stretch/>
        </p:blipFill>
        <p:spPr>
          <a:xfrm>
            <a:off x="4853456" y="2847401"/>
            <a:ext cx="7237427" cy="488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55196A-695D-4D41-9E55-F98C618B8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116" y="3344052"/>
            <a:ext cx="6908800" cy="584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3AC561-CF4F-9645-BBB2-982AED1509CB}"/>
              </a:ext>
            </a:extLst>
          </p:cNvPr>
          <p:cNvSpPr txBox="1"/>
          <p:nvPr/>
        </p:nvSpPr>
        <p:spPr>
          <a:xfrm>
            <a:off x="4961322" y="2674539"/>
            <a:ext cx="4623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</a:t>
            </a:r>
            <a:r>
              <a:rPr lang="en-CN" dirty="0"/>
              <a:t>. </a:t>
            </a:r>
            <a:r>
              <a:rPr lang="en-GB" dirty="0"/>
              <a:t>E</a:t>
            </a:r>
            <a:r>
              <a:rPr lang="en-CN" dirty="0"/>
              <a:t>nter code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terminal</a:t>
            </a:r>
            <a:endParaRPr lang="en-C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390847-519E-7F4A-BDF4-EA6307110B5E}"/>
              </a:ext>
            </a:extLst>
          </p:cNvPr>
          <p:cNvSpPr/>
          <p:nvPr/>
        </p:nvSpPr>
        <p:spPr bwMode="auto">
          <a:xfrm>
            <a:off x="10186466" y="3712981"/>
            <a:ext cx="1324498" cy="292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334101-142F-4048-83CD-E6758C4A821D}"/>
              </a:ext>
            </a:extLst>
          </p:cNvPr>
          <p:cNvSpPr/>
          <p:nvPr/>
        </p:nvSpPr>
        <p:spPr bwMode="auto">
          <a:xfrm>
            <a:off x="9513956" y="2968152"/>
            <a:ext cx="2576927" cy="40542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C2AB68-E873-134B-9C56-7E832382EE5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67816" y="3248346"/>
            <a:ext cx="1234499" cy="13387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9EDE25-8964-CF4C-B7D0-D71D22678D1B}"/>
              </a:ext>
            </a:extLst>
          </p:cNvPr>
          <p:cNvSpPr/>
          <p:nvPr/>
        </p:nvSpPr>
        <p:spPr bwMode="auto">
          <a:xfrm>
            <a:off x="9321936" y="3552353"/>
            <a:ext cx="1281755" cy="29975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0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464800" cy="89058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Outline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BCE723D-1A95-43BE-A2B5-0370828F6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124760"/>
            <a:ext cx="10464800" cy="4914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SG" altLang="zh-CN" sz="2800" dirty="0"/>
              <a:t>What is GitHub</a:t>
            </a:r>
            <a:r>
              <a:rPr lang="en-US" altLang="zh-CN" sz="2800" dirty="0"/>
              <a:t>?</a:t>
            </a:r>
            <a:endParaRPr lang="en-SG" altLang="zh-CN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Create and use a repository</a:t>
            </a:r>
          </a:p>
          <a:p>
            <a:pPr lvl="1">
              <a:defRPr/>
            </a:pPr>
            <a:r>
              <a:rPr lang="en-US" altLang="zh-CN" sz="2200" dirty="0"/>
              <a:t>Creating a repository on GitHub</a:t>
            </a:r>
            <a:endParaRPr lang="en-SG" altLang="zh-CN" sz="2200" dirty="0"/>
          </a:p>
          <a:p>
            <a:pPr lvl="1">
              <a:defRPr/>
            </a:pPr>
            <a:r>
              <a:rPr lang="en-SG" altLang="zh-CN" sz="2200" dirty="0"/>
              <a:t>The README file</a:t>
            </a:r>
          </a:p>
          <a:p>
            <a:pPr lvl="1">
              <a:defRPr/>
            </a:pPr>
            <a:r>
              <a:rPr lang="en-SG" altLang="zh-CN" sz="2200" dirty="0"/>
              <a:t> Pull and push operation</a:t>
            </a:r>
          </a:p>
          <a:p>
            <a:pPr lvl="1">
              <a:defRPr/>
            </a:pPr>
            <a:r>
              <a:rPr lang="en-GB" sz="2200" dirty="0"/>
              <a:t>Make local</a:t>
            </a:r>
            <a:r>
              <a:rPr lang="zh-CN" altLang="en-US" sz="2200" dirty="0"/>
              <a:t> </a:t>
            </a:r>
            <a:r>
              <a:rPr lang="en-GB" sz="2200" dirty="0"/>
              <a:t>changes to a file and push them to GitHub as commits</a:t>
            </a:r>
          </a:p>
          <a:p>
            <a:pPr lvl="1">
              <a:defRPr/>
            </a:pPr>
            <a:r>
              <a:rPr lang="en-GB" sz="2200" dirty="0"/>
              <a:t>gitignore operation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Fork a project repository</a:t>
            </a:r>
          </a:p>
          <a:p>
            <a:pPr lvl="1">
              <a:defRPr/>
            </a:pPr>
            <a:r>
              <a:rPr lang="en-GB" sz="2200" dirty="0"/>
              <a:t>Clone your fork project to local path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US" sz="2800" dirty="0"/>
              <a:t>Collaboration using GitHub </a:t>
            </a:r>
            <a:endParaRPr lang="en-GB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Bonus: Portfolio showcasing using GitHub</a:t>
            </a:r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 marL="342900" lvl="1" indent="-342900"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endParaRPr lang="en-SG" altLang="zh-CN" sz="2800" dirty="0"/>
          </a:p>
          <a:p>
            <a:pPr marL="0" indent="0">
              <a:buNone/>
              <a:defRPr/>
            </a:pPr>
            <a:endParaRPr lang="en-SG" altLang="zh-CN" sz="2800" dirty="0"/>
          </a:p>
          <a:p>
            <a:pPr marL="344487" lvl="1" indent="0"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endParaRPr lang="en-SG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719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A0079-9A03-ED47-8EFC-7C69C728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48" y="1213597"/>
            <a:ext cx="6641466" cy="4430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1A4FA-AF4F-514F-9637-1EC789579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61" t="2803" r="35464" b="46656"/>
          <a:stretch/>
        </p:blipFill>
        <p:spPr>
          <a:xfrm>
            <a:off x="1218692" y="2980181"/>
            <a:ext cx="2496260" cy="2753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14E7A-6EC6-A246-BC74-E17F6939B76D}"/>
              </a:ext>
            </a:extLst>
          </p:cNvPr>
          <p:cNvSpPr txBox="1"/>
          <p:nvPr/>
        </p:nvSpPr>
        <p:spPr>
          <a:xfrm>
            <a:off x="913886" y="628822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is GitHub?</a:t>
            </a:r>
            <a:endParaRPr lang="en-CN" sz="3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1864C-D28A-4248-A479-8512D824B050}"/>
              </a:ext>
            </a:extLst>
          </p:cNvPr>
          <p:cNvSpPr txBox="1"/>
          <p:nvPr/>
        </p:nvSpPr>
        <p:spPr>
          <a:xfrm>
            <a:off x="2145370" y="2844224"/>
            <a:ext cx="61012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???</a:t>
            </a:r>
            <a:endParaRPr lang="en-CN" sz="32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"/>
    </mc:Choice>
    <mc:Fallback xmlns="">
      <p:transition spd="slow" advTm="39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89058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What is GitHub?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B5C22D60-9BD4-4FB4-B372-BB550F00C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86" y="1239972"/>
            <a:ext cx="10197326" cy="3725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800" dirty="0"/>
              <a:t>A</a:t>
            </a:r>
            <a:r>
              <a:rPr lang="en-GB" sz="2800" dirty="0"/>
              <a:t> code hosting platform for </a:t>
            </a:r>
            <a:r>
              <a:rPr lang="en-GB" sz="2800" b="1" dirty="0"/>
              <a:t>version control </a:t>
            </a:r>
            <a:r>
              <a:rPr lang="en-GB" sz="2800" dirty="0"/>
              <a:t>and </a:t>
            </a:r>
            <a:r>
              <a:rPr lang="en-GB" sz="2800" b="1" dirty="0"/>
              <a:t>collaboration</a:t>
            </a:r>
            <a:r>
              <a:rPr lang="en-GB" sz="2800" dirty="0"/>
              <a:t>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GB" sz="2800" dirty="0"/>
              <a:t>What and why version control?</a:t>
            </a:r>
          </a:p>
          <a:p>
            <a:pPr lvl="1">
              <a:defRPr/>
            </a:pPr>
            <a:r>
              <a:rPr lang="en-GB" sz="2200" dirty="0"/>
              <a:t>Version control helps you track and manage changes to a project’s code.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>
              <a:buFont typeface="Wingdings" panose="05000000000000000000" pitchFamily="2" charset="2"/>
              <a:buChar char="q"/>
              <a:defRPr/>
            </a:pPr>
            <a:endParaRPr lang="en-GB" sz="2800" dirty="0"/>
          </a:p>
          <a:p>
            <a:pPr marL="0" indent="0">
              <a:buNone/>
              <a:defRPr/>
            </a:pPr>
            <a:r>
              <a:rPr lang="en-GB" sz="2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F262D-A834-5344-9FCB-FC5C4F0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17" y="5149008"/>
            <a:ext cx="1808240" cy="94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85E1A-2F4D-E04B-A06E-46C36DA3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97" y="3351461"/>
            <a:ext cx="3977464" cy="26823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09CBFD-383E-AB4B-B322-89D83F21B1DA}"/>
              </a:ext>
            </a:extLst>
          </p:cNvPr>
          <p:cNvGrpSpPr/>
          <p:nvPr/>
        </p:nvGrpSpPr>
        <p:grpSpPr>
          <a:xfrm>
            <a:off x="5147715" y="4193187"/>
            <a:ext cx="6425339" cy="1847285"/>
            <a:chOff x="5147715" y="4193187"/>
            <a:chExt cx="6425339" cy="184728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357789-44A3-B04E-9163-1984C4EE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715" y="4193187"/>
              <a:ext cx="6425339" cy="18472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D6488A-FBBD-F94E-A518-D61856A5F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761" t="2803" r="35464" b="46656"/>
            <a:stretch/>
          </p:blipFill>
          <p:spPr>
            <a:xfrm flipH="1">
              <a:off x="9579118" y="4389101"/>
              <a:ext cx="126857" cy="115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7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Creating a repository on GitHub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5463FE-E806-E348-ABCD-75AB3475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2" y="1192057"/>
            <a:ext cx="5424756" cy="4869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7B342-12AA-AC44-9E7D-BBD12C31D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46" y="1222177"/>
            <a:ext cx="4957294" cy="10252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7E556A-9FE9-FF45-88E9-FFDA094D4C69}"/>
              </a:ext>
            </a:extLst>
          </p:cNvPr>
          <p:cNvSpPr/>
          <p:nvPr/>
        </p:nvSpPr>
        <p:spPr bwMode="auto">
          <a:xfrm>
            <a:off x="10013208" y="1582018"/>
            <a:ext cx="1267332" cy="464438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E9DA3-EFD0-E94A-84D3-656616A2457A}"/>
              </a:ext>
            </a:extLst>
          </p:cNvPr>
          <p:cNvSpPr txBox="1"/>
          <p:nvPr/>
        </p:nvSpPr>
        <p:spPr>
          <a:xfrm>
            <a:off x="5962046" y="1011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AD23A-CBE7-454C-A67D-AFFEF18219CA}"/>
              </a:ext>
            </a:extLst>
          </p:cNvPr>
          <p:cNvSpPr txBox="1"/>
          <p:nvPr/>
        </p:nvSpPr>
        <p:spPr>
          <a:xfrm>
            <a:off x="4137396" y="204645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9161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The README file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61D28-0752-DA4B-B171-546C4AFFA80F}"/>
              </a:ext>
            </a:extLst>
          </p:cNvPr>
          <p:cNvSpPr txBox="1"/>
          <p:nvPr/>
        </p:nvSpPr>
        <p:spPr>
          <a:xfrm>
            <a:off x="810346" y="1201568"/>
            <a:ext cx="10854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sz="2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README file is a text file that describes and launches a project. It comprises information that is frequently needed to grasp the scope of the project</a:t>
            </a:r>
            <a:endParaRPr lang="en-CN" sz="2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95C34E-35A0-274A-9A71-7E14C8142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28" y="1892840"/>
            <a:ext cx="3110724" cy="3999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7FEDA-36EE-1C42-AF01-F67DD84E8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28"/>
          <a:stretch/>
        </p:blipFill>
        <p:spPr>
          <a:xfrm>
            <a:off x="975424" y="1971009"/>
            <a:ext cx="5351000" cy="3968848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0F39A859-8DAE-BD43-BA09-16738600888B}"/>
              </a:ext>
            </a:extLst>
          </p:cNvPr>
          <p:cNvSpPr/>
          <p:nvPr/>
        </p:nvSpPr>
        <p:spPr bwMode="auto">
          <a:xfrm rot="16200000">
            <a:off x="6543486" y="3418019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2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Pull &amp; Push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operation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F8F8200-5695-4D59-A0EA-CFD5AF83163D}"/>
              </a:ext>
            </a:extLst>
          </p:cNvPr>
          <p:cNvCxnSpPr>
            <a:cxnSpLocks/>
          </p:cNvCxnSpPr>
          <p:nvPr/>
        </p:nvCxnSpPr>
        <p:spPr bwMode="auto">
          <a:xfrm>
            <a:off x="6364828" y="1198179"/>
            <a:ext cx="0" cy="449326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1C79B53-C4EF-A041-8816-D05F223B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1" y="1892840"/>
            <a:ext cx="5886208" cy="3484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6EA90-140D-9A43-94A6-718196AD5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830" y="2039294"/>
            <a:ext cx="3854650" cy="2695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7D3E9-E16A-DD4A-B52E-879931662A33}"/>
              </a:ext>
            </a:extLst>
          </p:cNvPr>
          <p:cNvSpPr txBox="1"/>
          <p:nvPr/>
        </p:nvSpPr>
        <p:spPr>
          <a:xfrm>
            <a:off x="6373299" y="1252300"/>
            <a:ext cx="51376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GitHub Desktop brings better integration with your GitHub Pull Request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CN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Clone your fork project to local path</a:t>
            </a:r>
            <a:br>
              <a:rPr lang="en-GB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en-GB" sz="3200" dirty="0"/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88" y="5008591"/>
            <a:ext cx="1808240" cy="94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0FF74-44FE-2C48-87E8-D7131AE22972}"/>
              </a:ext>
            </a:extLst>
          </p:cNvPr>
          <p:cNvSpPr txBox="1"/>
          <p:nvPr/>
        </p:nvSpPr>
        <p:spPr>
          <a:xfrm>
            <a:off x="812800" y="1201568"/>
            <a:ext cx="104293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GB" dirty="0">
                <a:effectLst/>
              </a:rPr>
            </a:br>
            <a:endParaRPr lang="en-GB" dirty="0"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EEE1CB-E5EE-864E-97DF-844365B9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68" y="1356278"/>
            <a:ext cx="4409543" cy="1477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3D2EB-86E5-0248-8BC3-9F4A6BA8AC9C}"/>
              </a:ext>
            </a:extLst>
          </p:cNvPr>
          <p:cNvSpPr/>
          <p:nvPr/>
        </p:nvSpPr>
        <p:spPr bwMode="auto">
          <a:xfrm>
            <a:off x="7062176" y="1962264"/>
            <a:ext cx="2387965" cy="5421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0049C1-E706-E04D-96F1-FE36712E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65" y="3511801"/>
            <a:ext cx="4291778" cy="264442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5C0A8B07-928B-E549-BBBA-E87092F4E5A5}"/>
              </a:ext>
            </a:extLst>
          </p:cNvPr>
          <p:cNvSpPr/>
          <p:nvPr/>
        </p:nvSpPr>
        <p:spPr bwMode="auto">
          <a:xfrm>
            <a:off x="7666849" y="3182266"/>
            <a:ext cx="589309" cy="422444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kumimoji="0" lang="en-CN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anose="0204050205050503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8073AB-01F0-224E-AFCB-6B63E0B30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4" y="1274529"/>
            <a:ext cx="4409543" cy="387855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7571A-C508-D14C-8C71-2B3D0B3A5E1B}"/>
              </a:ext>
            </a:extLst>
          </p:cNvPr>
          <p:cNvCxnSpPr>
            <a:cxnSpLocks/>
          </p:cNvCxnSpPr>
          <p:nvPr/>
        </p:nvCxnSpPr>
        <p:spPr bwMode="auto">
          <a:xfrm>
            <a:off x="4444628" y="4126130"/>
            <a:ext cx="1579337" cy="70788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801E84-D7FE-D04B-A6CD-1D0F395C8359}"/>
              </a:ext>
            </a:extLst>
          </p:cNvPr>
          <p:cNvSpPr txBox="1"/>
          <p:nvPr/>
        </p:nvSpPr>
        <p:spPr>
          <a:xfrm>
            <a:off x="10144902" y="129584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C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70A0C-6D82-174C-8884-AD2C2E66CEA3}"/>
              </a:ext>
            </a:extLst>
          </p:cNvPr>
          <p:cNvSpPr txBox="1"/>
          <p:nvPr/>
        </p:nvSpPr>
        <p:spPr>
          <a:xfrm>
            <a:off x="10381003" y="3860086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step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8792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>
            <a:extLst>
              <a:ext uri="{FF2B5EF4-FFF2-40B4-BE49-F238E27FC236}">
                <a16:creationId xmlns:a16="http://schemas.microsoft.com/office/drawing/2014/main" id="{18466E60-3DB3-4CEC-8868-CF9DA1E7B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609600"/>
            <a:ext cx="10566400" cy="591968"/>
          </a:xfrm>
        </p:spPr>
        <p:txBody>
          <a:bodyPr/>
          <a:lstStyle/>
          <a:p>
            <a:r>
              <a:rPr lang="en-GB" sz="3200" dirty="0">
                <a:solidFill>
                  <a:srgbClr val="FF0000"/>
                </a:solidFill>
              </a:rPr>
              <a:t>Commit your changes and push to GitHub</a:t>
            </a:r>
            <a:br>
              <a:rPr lang="en-GB" sz="3200" dirty="0">
                <a:solidFill>
                  <a:srgbClr val="FF0000"/>
                </a:solidFill>
              </a:rPr>
            </a:b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5DF0DE-78FD-DF48-A68F-8BA7AA3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380" y="5003541"/>
            <a:ext cx="1808240" cy="94495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BBE72A-30A5-BD4C-B589-5EB058DA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08" y="1169594"/>
            <a:ext cx="6951124" cy="4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"/>
    </mc:Choice>
    <mc:Fallback xmlns="">
      <p:transition spd="slow" advTm="840"/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anose="05000000000000000000" pitchFamily="2" charset="2"/>
          <a:buChar char="n"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anose="0204050205050503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4397</TotalTime>
  <Words>376</Words>
  <Application>Microsoft Macintosh PowerPoint</Application>
  <PresentationFormat>Widescreen</PresentationFormat>
  <Paragraphs>83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</vt:lpstr>
      <vt:lpstr>Bookman Old Style</vt:lpstr>
      <vt:lpstr>Calibri</vt:lpstr>
      <vt:lpstr>Helvetica Neue</vt:lpstr>
      <vt:lpstr>Palatino Linotype</vt:lpstr>
      <vt:lpstr>Tahoma</vt:lpstr>
      <vt:lpstr>Times New Roman</vt:lpstr>
      <vt:lpstr>Wingdings</vt:lpstr>
      <vt:lpstr>1_自定义设计方案</vt:lpstr>
      <vt:lpstr>自定义设计方案</vt:lpstr>
      <vt:lpstr>1_Edge</vt:lpstr>
      <vt:lpstr>PowerPoint Presentation</vt:lpstr>
      <vt:lpstr>Outline</vt:lpstr>
      <vt:lpstr>PowerPoint Presentation</vt:lpstr>
      <vt:lpstr>What is GitHub?</vt:lpstr>
      <vt:lpstr>Creating a repository on GitHub</vt:lpstr>
      <vt:lpstr>The README file</vt:lpstr>
      <vt:lpstr>Pull &amp; Push operation</vt:lpstr>
      <vt:lpstr>Clone your fork project to local path  </vt:lpstr>
      <vt:lpstr>Commit your changes and push to GitHub </vt:lpstr>
      <vt:lpstr>Gitignore operation</vt:lpstr>
      <vt:lpstr>Pull the latest changes from upstream into your local repository </vt:lpstr>
      <vt:lpstr>Fork a project repository </vt:lpstr>
      <vt:lpstr>Clone your fork project to local path  </vt:lpstr>
      <vt:lpstr>Collaboration </vt:lpstr>
      <vt:lpstr>Portfolio showcasing: A GitHub account is a résumé</vt:lpstr>
      <vt:lpstr>PowerPoint Presentation</vt:lpstr>
      <vt:lpstr>Reverting Repository to a Specific Commit  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xiaoyan</dc:creator>
  <cp:lastModifiedBy>Zheng Liu</cp:lastModifiedBy>
  <cp:revision>3732</cp:revision>
  <cp:lastPrinted>2018-12-12T08:07:56Z</cp:lastPrinted>
  <dcterms:created xsi:type="dcterms:W3CDTF">2007-03-10T12:10:29Z</dcterms:created>
  <dcterms:modified xsi:type="dcterms:W3CDTF">2022-11-11T13:35:05Z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TC010689871033</vt:lpwstr>
  </property>
  <property fmtid="{D5CDD505-2E9C-101B-9397-08002B2CF9AE}" pid="3" name="KSOProductBuildVer">
    <vt:lpwstr>2052-11.1.0.9584</vt:lpwstr>
  </property>
</Properties>
</file>